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66" r:id="rId2"/>
    <p:sldId id="259" r:id="rId3"/>
    <p:sldId id="564" r:id="rId4"/>
    <p:sldId id="541" r:id="rId5"/>
    <p:sldId id="260" r:id="rId6"/>
    <p:sldId id="567" r:id="rId7"/>
    <p:sldId id="257" r:id="rId8"/>
    <p:sldId id="262" r:id="rId9"/>
    <p:sldId id="565" r:id="rId10"/>
    <p:sldId id="558" r:id="rId11"/>
    <p:sldId id="560" r:id="rId12"/>
    <p:sldId id="559" r:id="rId13"/>
    <p:sldId id="563" r:id="rId14"/>
    <p:sldId id="264" r:id="rId15"/>
    <p:sldId id="568" r:id="rId16"/>
    <p:sldId id="56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23D1861-D6B0-A550-ABF9-E6D3FA3A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33" y="235037"/>
            <a:ext cx="969277" cy="96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535E84-D778-1D80-386D-BCDEEBF50967}"/>
              </a:ext>
            </a:extLst>
          </p:cNvPr>
          <p:cNvSpPr txBox="1"/>
          <p:nvPr/>
        </p:nvSpPr>
        <p:spPr>
          <a:xfrm>
            <a:off x="1953577" y="214859"/>
            <a:ext cx="96874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C0C0C"/>
                </a:solidFill>
                <a:ea typeface="Calibri"/>
                <a:cs typeface="Calibri"/>
              </a:rPr>
              <a:t>INDIAN INSTITUTE OF SCIENCE,  BANGALORE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FB425-40D9-02ED-F503-FA0564E3661E}"/>
              </a:ext>
            </a:extLst>
          </p:cNvPr>
          <p:cNvSpPr txBox="1"/>
          <p:nvPr/>
        </p:nvSpPr>
        <p:spPr>
          <a:xfrm>
            <a:off x="2709920" y="811873"/>
            <a:ext cx="7300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ea typeface="Calibri"/>
                <a:cs typeface="Calibri"/>
              </a:rPr>
              <a:t>COURSE PROJECT:  CP230 Motion Planning for Autonomous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D2971-6044-C2A8-6977-2FA1143A50F2}"/>
              </a:ext>
            </a:extLst>
          </p:cNvPr>
          <p:cNvSpPr txBox="1"/>
          <p:nvPr/>
        </p:nvSpPr>
        <p:spPr>
          <a:xfrm>
            <a:off x="10860" y="4920586"/>
            <a:ext cx="121886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u="sng" dirty="0">
                <a:ea typeface="Calibri"/>
                <a:cs typeface="Calibri"/>
              </a:rPr>
              <a:t>Group 10</a:t>
            </a:r>
            <a:r>
              <a:rPr lang="en-US" sz="2400" dirty="0">
                <a:ea typeface="Calibri"/>
                <a:cs typeface="Calibri"/>
              </a:rPr>
              <a:t>:	1) </a:t>
            </a:r>
            <a:r>
              <a:rPr lang="en-US" sz="2400" b="1" dirty="0">
                <a:ea typeface="Calibri"/>
                <a:cs typeface="Calibri"/>
              </a:rPr>
              <a:t>Lokesh Bansal</a:t>
            </a:r>
            <a:r>
              <a:rPr lang="en-US" sz="2400" dirty="0">
                <a:ea typeface="Calibri"/>
                <a:cs typeface="Calibri"/>
              </a:rPr>
              <a:t>                      2) </a:t>
            </a:r>
            <a:r>
              <a:rPr lang="en-US" sz="2400" b="1" dirty="0">
                <a:ea typeface="Calibri"/>
                <a:cs typeface="Calibri"/>
              </a:rPr>
              <a:t>Vishwas BC</a:t>
            </a:r>
            <a:r>
              <a:rPr lang="en-US" sz="2400" dirty="0">
                <a:ea typeface="Calibri"/>
                <a:cs typeface="Calibri"/>
              </a:rPr>
              <a:t>                     3) </a:t>
            </a:r>
            <a:r>
              <a:rPr lang="en-US" sz="2400" b="1" dirty="0">
                <a:ea typeface="Calibri"/>
                <a:cs typeface="Calibri"/>
              </a:rPr>
              <a:t>Suprakas Saren </a:t>
            </a:r>
            <a:endParaRPr lang="en-US" sz="1600" b="1" dirty="0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B7481027-23C7-B2E3-89C3-72B91F20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" y="6200595"/>
            <a:ext cx="4953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359069-C184-FCF9-96A1-8415DF01F4A4}"/>
              </a:ext>
            </a:extLst>
          </p:cNvPr>
          <p:cNvSpPr txBox="1"/>
          <p:nvPr/>
        </p:nvSpPr>
        <p:spPr>
          <a:xfrm>
            <a:off x="727494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IISc Bangalore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95EF0-7570-997C-F263-C6B464234FAB}"/>
              </a:ext>
            </a:extLst>
          </p:cNvPr>
          <p:cNvSpPr txBox="1"/>
          <p:nvPr/>
        </p:nvSpPr>
        <p:spPr>
          <a:xfrm>
            <a:off x="5287710" y="63077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Course Project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40ED7-90D9-01D8-9FC2-226696E3A8B7}"/>
              </a:ext>
            </a:extLst>
          </p:cNvPr>
          <p:cNvSpPr txBox="1"/>
          <p:nvPr/>
        </p:nvSpPr>
        <p:spPr>
          <a:xfrm>
            <a:off x="7997961" y="6316515"/>
            <a:ext cx="41422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88888"/>
                </a:solidFill>
                <a:ea typeface="Calibri"/>
                <a:cs typeface="Calibri"/>
              </a:rPr>
              <a:t>CP 230 Motion Planning for Autonomous Systems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75A1AD-7890-4B3D-BAB9-A80885CFEFF7}"/>
              </a:ext>
            </a:extLst>
          </p:cNvPr>
          <p:cNvSpPr txBox="1"/>
          <p:nvPr/>
        </p:nvSpPr>
        <p:spPr>
          <a:xfrm>
            <a:off x="31014" y="3900922"/>
            <a:ext cx="12189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u="sng" dirty="0"/>
              <a:t>Paper</a:t>
            </a:r>
            <a:r>
              <a:rPr lang="en-US" sz="2400" dirty="0"/>
              <a:t>: Efficient collision checking in sampling-based motion planning via safety certificates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B93F9-49F8-4399-BE87-21FFC787AF5E}"/>
              </a:ext>
            </a:extLst>
          </p:cNvPr>
          <p:cNvSpPr txBox="1"/>
          <p:nvPr/>
        </p:nvSpPr>
        <p:spPr>
          <a:xfrm>
            <a:off x="-5553" y="5509085"/>
            <a:ext cx="121886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u="sng" dirty="0">
                <a:ea typeface="Calibri"/>
                <a:cs typeface="Calibri"/>
              </a:rPr>
              <a:t>Teaching Assistant</a:t>
            </a:r>
            <a:r>
              <a:rPr lang="en-US" sz="2400" b="1" dirty="0">
                <a:ea typeface="Calibri"/>
                <a:cs typeface="Calibri"/>
              </a:rPr>
              <a:t>:</a:t>
            </a:r>
            <a:r>
              <a:rPr lang="en-US" sz="2400" dirty="0">
                <a:ea typeface="Calibri"/>
                <a:cs typeface="Calibri"/>
              </a:rPr>
              <a:t>	</a:t>
            </a:r>
            <a:r>
              <a:rPr lang="en-US" sz="2400" b="1" dirty="0">
                <a:ea typeface="Calibri"/>
                <a:cs typeface="Calibri"/>
              </a:rPr>
              <a:t>Mr. Amit Kumar</a:t>
            </a:r>
            <a:endParaRPr lang="en-US" sz="1600" b="1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1C0789E-A667-4F15-B4FF-C26B8FBF5BAB}"/>
              </a:ext>
            </a:extLst>
          </p:cNvPr>
          <p:cNvSpPr txBox="1">
            <a:spLocks/>
          </p:cNvSpPr>
          <p:nvPr/>
        </p:nvSpPr>
        <p:spPr>
          <a:xfrm>
            <a:off x="14068" y="2855746"/>
            <a:ext cx="12192000" cy="76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u="sng" dirty="0">
                <a:latin typeface="+mn-lt"/>
              </a:rPr>
              <a:t>Bonus Problem</a:t>
            </a:r>
            <a:r>
              <a:rPr lang="en-US" sz="2400" dirty="0">
                <a:latin typeface="+mn-lt"/>
              </a:rPr>
              <a:t>: Path Planning for Multi-agent system deployed to carry a fragile object to avoid Static Obstacles and reach Static 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88324-9299-44C4-BA4C-4BCCDF3B4C4C}"/>
              </a:ext>
            </a:extLst>
          </p:cNvPr>
          <p:cNvSpPr txBox="1"/>
          <p:nvPr/>
        </p:nvSpPr>
        <p:spPr>
          <a:xfrm>
            <a:off x="534" y="4250269"/>
            <a:ext cx="121891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Joshua </a:t>
            </a:r>
            <a:r>
              <a:rPr lang="en-US" sz="2000" dirty="0" err="1"/>
              <a:t>Bialkowski</a:t>
            </a:r>
            <a:r>
              <a:rPr lang="en-US" sz="2000" dirty="0"/>
              <a:t>, Michael </a:t>
            </a:r>
            <a:r>
              <a:rPr lang="en-US" sz="2000" dirty="0" err="1"/>
              <a:t>Otte</a:t>
            </a:r>
            <a:r>
              <a:rPr lang="en-US" sz="2000" dirty="0"/>
              <a:t>, </a:t>
            </a:r>
            <a:r>
              <a:rPr lang="en-US" sz="2000" dirty="0" err="1"/>
              <a:t>Sertac</a:t>
            </a:r>
            <a:r>
              <a:rPr lang="en-US" sz="2000" dirty="0"/>
              <a:t> </a:t>
            </a:r>
            <a:r>
              <a:rPr lang="en-US" sz="2000" dirty="0" err="1"/>
              <a:t>Karaman</a:t>
            </a:r>
            <a:r>
              <a:rPr lang="en-US" sz="2000" dirty="0"/>
              <a:t> and Emilio </a:t>
            </a:r>
            <a:r>
              <a:rPr lang="en-US" sz="2000" dirty="0" err="1"/>
              <a:t>Frazzoli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F4085-F9AE-4BB0-B58B-93B3725C29B3}"/>
              </a:ext>
            </a:extLst>
          </p:cNvPr>
          <p:cNvSpPr txBox="1"/>
          <p:nvPr/>
        </p:nvSpPr>
        <p:spPr>
          <a:xfrm>
            <a:off x="10863" y="1449172"/>
            <a:ext cx="121893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Efficient Path Planning for Quadrotor/Mobile robots</a:t>
            </a:r>
          </a:p>
          <a:p>
            <a:pPr algn="ctr"/>
            <a:r>
              <a:rPr lang="en-US" sz="3600" dirty="0"/>
              <a:t>using RRT with Safety certificates</a:t>
            </a:r>
            <a:endParaRPr lang="en-US" sz="36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628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tion2">
            <a:hlinkClick r:id="" action="ppaction://media"/>
            <a:extLst>
              <a:ext uri="{FF2B5EF4-FFF2-40B4-BE49-F238E27FC236}">
                <a16:creationId xmlns:a16="http://schemas.microsoft.com/office/drawing/2014/main" id="{23DD2350-2120-4A57-8BEC-D0BFAA6785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050" end="3471"/>
                </p14:media>
              </p:ext>
            </p:extLst>
          </p:nvPr>
        </p:nvPicPr>
        <p:blipFill rotWithShape="1">
          <a:blip r:embed="rId4"/>
          <a:srcRect l="28269" t="26245" r="2269" b="5415"/>
          <a:stretch/>
        </p:blipFill>
        <p:spPr>
          <a:xfrm>
            <a:off x="1744393" y="1086729"/>
            <a:ext cx="8468751" cy="4684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D002D7-DCE4-49B3-BDBC-F5FFB8EFDC04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Path planning for Quadcopter with Modified RRT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C9AA5-8CEF-4D86-A37B-FC09CDE80148}"/>
              </a:ext>
            </a:extLst>
          </p:cNvPr>
          <p:cNvSpPr txBox="1"/>
          <p:nvPr/>
        </p:nvSpPr>
        <p:spPr>
          <a:xfrm>
            <a:off x="2180491" y="5962046"/>
            <a:ext cx="4351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9: VREP Simulation with Quadcopter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708EC-B3C1-48BE-8D3D-2F4575293CF0}"/>
              </a:ext>
            </a:extLst>
          </p:cNvPr>
          <p:cNvSpPr txBox="1"/>
          <p:nvPr/>
        </p:nvSpPr>
        <p:spPr>
          <a:xfrm>
            <a:off x="7369838" y="5948794"/>
            <a:ext cx="5200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10: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Matlab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Simulation with 6 DOF Quadcopter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74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2D59-44D5-4B7C-BE3B-DE8A7492ACF1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Bonus Problem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6927C-B02C-4BC4-9003-A78B450B3BB8}"/>
              </a:ext>
            </a:extLst>
          </p:cNvPr>
          <p:cNvSpPr txBox="1"/>
          <p:nvPr/>
        </p:nvSpPr>
        <p:spPr>
          <a:xfrm>
            <a:off x="4999" y="540586"/>
            <a:ext cx="12187001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Objective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modified RRT algorithm is valid for a point mass system without considering the robot’s dimension.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algorithm need to further modified to plan a collision free path for a multiagent system deployed to carry a fragile object of fixed dimension.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objective is to get a obstacle free path for the whole system (multiple robots + fragile object). </a:t>
            </a:r>
            <a:endParaRPr lang="en-IN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71E8D-3D23-4796-AB2A-86ECAA446909}"/>
              </a:ext>
            </a:extLst>
          </p:cNvPr>
          <p:cNvSpPr txBox="1"/>
          <p:nvPr/>
        </p:nvSpPr>
        <p:spPr>
          <a:xfrm>
            <a:off x="4999" y="4103135"/>
            <a:ext cx="1218700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Environment Considered for the Problem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grid map is assumed as a warehouse with static obstacles and goal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grid two ground robots are deployed to carry a fragile object of largest dimension ‘L’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Goal and start locations are static and assumed to be collision free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03885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32FD0C-EB33-49CC-BABB-7FEA87656485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Bonus Problem - Solution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529D-F948-4486-9FA1-F8CD70128986}"/>
              </a:ext>
            </a:extLst>
          </p:cNvPr>
          <p:cNvSpPr txBox="1"/>
          <p:nvPr/>
        </p:nvSpPr>
        <p:spPr>
          <a:xfrm>
            <a:off x="0" y="513340"/>
            <a:ext cx="12192000" cy="4094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Two robots are chosen moving in a fixed formation to carry a fixed dimension object. </a:t>
            </a:r>
            <a:endParaRPr lang="en-IN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two robots can be placed, underneath the object with largest dimension L. </a:t>
            </a:r>
            <a:endParaRPr lang="en-IN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consider a circle of diameter ‘L’ around the centroid of the formation. </a:t>
            </a:r>
          </a:p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Now, we can modify the above algorithm as follows:</a:t>
            </a:r>
          </a:p>
          <a:p>
            <a:pPr marL="1200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drawing </a:t>
            </a: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circles for safety certificates safe region is modified</a:t>
            </a:r>
          </a:p>
          <a:p>
            <a:pPr marL="1200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Instead of taking the radius of safety certificate greater than 0, radius must be greater than L</a:t>
            </a:r>
          </a:p>
          <a:p>
            <a:pPr marL="1200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If sampled node is not at least L unit away from an obstacle we consider this node to be invalid</a:t>
            </a:r>
          </a:p>
          <a:p>
            <a:pPr marL="1200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7B3286-A767-4A0A-B1FA-4A2F21BF3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" t="14755" r="21636" b="8988"/>
          <a:stretch/>
        </p:blipFill>
        <p:spPr>
          <a:xfrm>
            <a:off x="1046471" y="4197227"/>
            <a:ext cx="2658794" cy="2004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A0685-4956-4426-A71E-3B3BC7327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 b="7936"/>
          <a:stretch/>
        </p:blipFill>
        <p:spPr>
          <a:xfrm>
            <a:off x="8030481" y="4156996"/>
            <a:ext cx="2394310" cy="2004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07182C-38C6-4208-AB08-26B8D7FB6E71}"/>
              </a:ext>
            </a:extLst>
          </p:cNvPr>
          <p:cNvSpPr txBox="1"/>
          <p:nvPr/>
        </p:nvSpPr>
        <p:spPr>
          <a:xfrm>
            <a:off x="-57535" y="6184714"/>
            <a:ext cx="514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11: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Safety certificates are 0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distance apart from obstacles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7A6156-0FC7-4F8D-84B4-3194939A489B}"/>
              </a:ext>
            </a:extLst>
          </p:cNvPr>
          <p:cNvSpPr txBox="1"/>
          <p:nvPr/>
        </p:nvSpPr>
        <p:spPr>
          <a:xfrm>
            <a:off x="6653248" y="6199602"/>
            <a:ext cx="514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13: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Safety certificates are L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distance apart from obstacles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7A45C-2648-D362-5FF7-48F61952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51" y="4197227"/>
            <a:ext cx="3309745" cy="1936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ED8747-DA8F-7D6B-3344-1733340E5590}"/>
              </a:ext>
            </a:extLst>
          </p:cNvPr>
          <p:cNvSpPr txBox="1"/>
          <p:nvPr/>
        </p:nvSpPr>
        <p:spPr>
          <a:xfrm>
            <a:off x="3061755" y="6183928"/>
            <a:ext cx="5148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12: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Two robots carrying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 fragile 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79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32FD0C-EB33-49CC-BABB-7FEA87656485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Bonus Problem - Solution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0220A-467F-491C-9C13-EB7D404A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1" y="776624"/>
            <a:ext cx="4865749" cy="5861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0B388-5950-4809-945B-EF4AE582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207978"/>
            <a:ext cx="5686425" cy="2495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4C71FD-4F1B-472C-A2D2-7870F0EB4979}"/>
              </a:ext>
            </a:extLst>
          </p:cNvPr>
          <p:cNvSpPr/>
          <p:nvPr/>
        </p:nvSpPr>
        <p:spPr>
          <a:xfrm>
            <a:off x="5161085" y="590842"/>
            <a:ext cx="6638192" cy="32883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A474-87C7-4333-BA31-026532B90C1C}"/>
              </a:ext>
            </a:extLst>
          </p:cNvPr>
          <p:cNvSpPr/>
          <p:nvPr/>
        </p:nvSpPr>
        <p:spPr>
          <a:xfrm>
            <a:off x="9090129" y="1617587"/>
            <a:ext cx="791308" cy="747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B9A7F1-3219-41FE-9808-C974DB190A65}"/>
              </a:ext>
            </a:extLst>
          </p:cNvPr>
          <p:cNvSpPr/>
          <p:nvPr/>
        </p:nvSpPr>
        <p:spPr>
          <a:xfrm>
            <a:off x="6043247" y="2037175"/>
            <a:ext cx="1175238" cy="1151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28D6EA-5C69-4CBE-8F3C-E905FEA4766E}"/>
              </a:ext>
            </a:extLst>
          </p:cNvPr>
          <p:cNvSpPr/>
          <p:nvPr/>
        </p:nvSpPr>
        <p:spPr>
          <a:xfrm>
            <a:off x="5758962" y="1795725"/>
            <a:ext cx="1762260" cy="167020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DA2915-7407-4723-9F30-25E5203BC937}"/>
              </a:ext>
            </a:extLst>
          </p:cNvPr>
          <p:cNvSpPr/>
          <p:nvPr/>
        </p:nvSpPr>
        <p:spPr>
          <a:xfrm>
            <a:off x="8558213" y="11623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F7CAA6-3A26-4EC7-ADF3-037D0BB64FAF}"/>
                  </a:ext>
                </a:extLst>
              </p:cNvPr>
              <p:cNvSpPr txBox="1"/>
              <p:nvPr/>
            </p:nvSpPr>
            <p:spPr>
              <a:xfrm>
                <a:off x="8237657" y="1109040"/>
                <a:ext cx="323339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F7CAA6-3A26-4EC7-ADF3-037D0BB64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57" y="1109040"/>
                <a:ext cx="323339" cy="390748"/>
              </a:xfrm>
              <a:prstGeom prst="rect">
                <a:avLst/>
              </a:prstGeom>
              <a:blipFill>
                <a:blip r:embed="rId4"/>
                <a:stretch>
                  <a:fillRect r="-16981"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C94ACA-EE2B-4A99-B95C-D46EB48D88B0}"/>
              </a:ext>
            </a:extLst>
          </p:cNvPr>
          <p:cNvCxnSpPr>
            <a:cxnSpLocks/>
            <a:stCxn id="9" idx="5"/>
            <a:endCxn id="20" idx="5"/>
          </p:cNvCxnSpPr>
          <p:nvPr/>
        </p:nvCxnSpPr>
        <p:spPr>
          <a:xfrm>
            <a:off x="8597237" y="1201366"/>
            <a:ext cx="492892" cy="4202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D33D8B9-CC45-44BD-B341-1437E0DC1E0A}"/>
              </a:ext>
            </a:extLst>
          </p:cNvPr>
          <p:cNvSpPr/>
          <p:nvPr/>
        </p:nvSpPr>
        <p:spPr>
          <a:xfrm>
            <a:off x="7916344" y="607007"/>
            <a:ext cx="1375175" cy="118871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97ACE8-AE15-490B-B52C-093C1697902E}"/>
              </a:ext>
            </a:extLst>
          </p:cNvPr>
          <p:cNvSpPr/>
          <p:nvPr/>
        </p:nvSpPr>
        <p:spPr>
          <a:xfrm>
            <a:off x="8175569" y="846033"/>
            <a:ext cx="802694" cy="710665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32A40D-D794-415A-9978-0AFCFF96D0EC}"/>
              </a:ext>
            </a:extLst>
          </p:cNvPr>
          <p:cNvCxnSpPr>
            <a:cxnSpLocks/>
          </p:cNvCxnSpPr>
          <p:nvPr/>
        </p:nvCxnSpPr>
        <p:spPr>
          <a:xfrm>
            <a:off x="8754103" y="1510669"/>
            <a:ext cx="236908" cy="200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6AE186-01EE-4FD2-955F-7E8420844724}"/>
              </a:ext>
            </a:extLst>
          </p:cNvPr>
          <p:cNvCxnSpPr>
            <a:cxnSpLocks/>
          </p:cNvCxnSpPr>
          <p:nvPr/>
        </p:nvCxnSpPr>
        <p:spPr>
          <a:xfrm>
            <a:off x="7218485" y="2346052"/>
            <a:ext cx="3027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3A4572-4800-4FBB-9F75-833C6E0E9624}"/>
                  </a:ext>
                </a:extLst>
              </p:cNvPr>
              <p:cNvSpPr txBox="1"/>
              <p:nvPr/>
            </p:nvSpPr>
            <p:spPr>
              <a:xfrm>
                <a:off x="7197883" y="1991260"/>
                <a:ext cx="323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23A4572-4800-4FBB-9F75-833C6E0E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883" y="1991260"/>
                <a:ext cx="3233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2547EC-8C12-46DA-8F32-066BD3F661F6}"/>
                  </a:ext>
                </a:extLst>
              </p:cNvPr>
              <p:cNvSpPr txBox="1"/>
              <p:nvPr/>
            </p:nvSpPr>
            <p:spPr>
              <a:xfrm>
                <a:off x="8626589" y="1495911"/>
                <a:ext cx="323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2547EC-8C12-46DA-8F32-066BD3F6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589" y="1495911"/>
                <a:ext cx="3233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8192B9-7D16-4FF2-8BB1-132B21557D26}"/>
                  </a:ext>
                </a:extLst>
              </p:cNvPr>
              <p:cNvSpPr txBox="1"/>
              <p:nvPr/>
            </p:nvSpPr>
            <p:spPr>
              <a:xfrm>
                <a:off x="8088985" y="3149402"/>
                <a:ext cx="791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𝑖𝑛𝑣𝑎𝑙𝑖𝑑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8192B9-7D16-4FF2-8BB1-132B2155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85" y="3149402"/>
                <a:ext cx="791309" cy="369332"/>
              </a:xfrm>
              <a:prstGeom prst="rect">
                <a:avLst/>
              </a:prstGeom>
              <a:blipFill>
                <a:blip r:embed="rId7"/>
                <a:stretch>
                  <a:fillRect r="-9231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80B834F6-75A1-4549-90CF-F7FB4920C234}"/>
              </a:ext>
            </a:extLst>
          </p:cNvPr>
          <p:cNvSpPr/>
          <p:nvPr/>
        </p:nvSpPr>
        <p:spPr>
          <a:xfrm>
            <a:off x="7369853" y="307027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68B359A-797D-407D-A191-B9E9E207C101}"/>
              </a:ext>
            </a:extLst>
          </p:cNvPr>
          <p:cNvCxnSpPr>
            <a:endCxn id="35" idx="1"/>
          </p:cNvCxnSpPr>
          <p:nvPr/>
        </p:nvCxnSpPr>
        <p:spPr>
          <a:xfrm>
            <a:off x="7415572" y="3149402"/>
            <a:ext cx="67341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E3F0ABF-31B9-4C3A-8A1B-1D65142538C3}"/>
              </a:ext>
            </a:extLst>
          </p:cNvPr>
          <p:cNvSpPr/>
          <p:nvPr/>
        </p:nvSpPr>
        <p:spPr>
          <a:xfrm>
            <a:off x="10666072" y="151066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5E2C18-21A5-4392-846C-A3A9987F5529}"/>
                  </a:ext>
                </a:extLst>
              </p:cNvPr>
              <p:cNvSpPr txBox="1"/>
              <p:nvPr/>
            </p:nvSpPr>
            <p:spPr>
              <a:xfrm>
                <a:off x="10513047" y="1147790"/>
                <a:ext cx="323339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5E2C18-21A5-4392-846C-A3A9987F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047" y="1147790"/>
                <a:ext cx="323339" cy="391582"/>
              </a:xfrm>
              <a:prstGeom prst="rect">
                <a:avLst/>
              </a:prstGeom>
              <a:blipFill>
                <a:blip r:embed="rId8"/>
                <a:stretch>
                  <a:fillRect r="-132075"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54A79DAA-A249-4203-AE93-0490938AB920}"/>
              </a:ext>
            </a:extLst>
          </p:cNvPr>
          <p:cNvSpPr/>
          <p:nvPr/>
        </p:nvSpPr>
        <p:spPr>
          <a:xfrm>
            <a:off x="10426394" y="1110728"/>
            <a:ext cx="802694" cy="710665"/>
          </a:xfrm>
          <a:prstGeom prst="ellipse">
            <a:avLst/>
          </a:prstGeom>
          <a:noFill/>
          <a:ln w="285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39C3AC-D150-40D4-AA4F-7322CBC290F3}"/>
              </a:ext>
            </a:extLst>
          </p:cNvPr>
          <p:cNvCxnSpPr>
            <a:cxnSpLocks/>
          </p:cNvCxnSpPr>
          <p:nvPr/>
        </p:nvCxnSpPr>
        <p:spPr>
          <a:xfrm>
            <a:off x="8648818" y="1183941"/>
            <a:ext cx="1974318" cy="341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D25AC8-8877-40DF-8B57-5D89EC7BAA4D}"/>
              </a:ext>
            </a:extLst>
          </p:cNvPr>
          <p:cNvCxnSpPr>
            <a:cxnSpLocks/>
          </p:cNvCxnSpPr>
          <p:nvPr/>
        </p:nvCxnSpPr>
        <p:spPr>
          <a:xfrm flipH="1">
            <a:off x="9881437" y="1411503"/>
            <a:ext cx="62663" cy="2060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A8A7E2-FE84-40C9-B055-99E7DE47F0C1}"/>
                  </a:ext>
                </a:extLst>
              </p:cNvPr>
              <p:cNvSpPr txBox="1"/>
              <p:nvPr/>
            </p:nvSpPr>
            <p:spPr>
              <a:xfrm>
                <a:off x="10168536" y="2005460"/>
                <a:ext cx="495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A8A7E2-FE84-40C9-B055-99E7DE47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536" y="2005460"/>
                <a:ext cx="495129" cy="369332"/>
              </a:xfrm>
              <a:prstGeom prst="rect">
                <a:avLst/>
              </a:prstGeom>
              <a:blipFill>
                <a:blip r:embed="rId9"/>
                <a:stretch>
                  <a:fillRect l="-9877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5328AD51-CC4E-432B-ADA1-A736F4E41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11898" y="1571654"/>
            <a:ext cx="489731" cy="4104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1ECF6-AFF6-4340-9C22-5BD73EA65A90}"/>
              </a:ext>
            </a:extLst>
          </p:cNvPr>
          <p:cNvCxnSpPr/>
          <p:nvPr/>
        </p:nvCxnSpPr>
        <p:spPr>
          <a:xfrm flipH="1" flipV="1">
            <a:off x="8027377" y="846033"/>
            <a:ext cx="549539" cy="31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D66CAAB9-45DC-4D4E-9702-3A65C19EB7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8709" y="967349"/>
            <a:ext cx="646862" cy="1721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4E44F45-D0EB-43BE-A41C-94153FAE1ED4}"/>
                  </a:ext>
                </a:extLst>
              </p:cNvPr>
              <p:cNvSpPr txBox="1"/>
              <p:nvPr/>
            </p:nvSpPr>
            <p:spPr>
              <a:xfrm>
                <a:off x="6964048" y="912248"/>
                <a:ext cx="534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4E44F45-D0EB-43BE-A41C-94153FAE1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48" y="912248"/>
                <a:ext cx="534712" cy="369332"/>
              </a:xfrm>
              <a:prstGeom prst="rect">
                <a:avLst/>
              </a:prstGeom>
              <a:blipFill>
                <a:blip r:embed="rId10"/>
                <a:stretch>
                  <a:fillRect r="-5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B35B8942-FA09-4E07-95C5-A11CC6A1DE1F}"/>
              </a:ext>
            </a:extLst>
          </p:cNvPr>
          <p:cNvSpPr/>
          <p:nvPr/>
        </p:nvSpPr>
        <p:spPr>
          <a:xfrm>
            <a:off x="7498760" y="2613071"/>
            <a:ext cx="253518" cy="261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D1859C6-E15B-4412-AB88-1A8976449B88}"/>
              </a:ext>
            </a:extLst>
          </p:cNvPr>
          <p:cNvSpPr/>
          <p:nvPr/>
        </p:nvSpPr>
        <p:spPr>
          <a:xfrm>
            <a:off x="7522253" y="27670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B84CEEF-594D-45AD-8EA4-046A28B2B51C}"/>
              </a:ext>
            </a:extLst>
          </p:cNvPr>
          <p:cNvCxnSpPr>
            <a:cxnSpLocks/>
          </p:cNvCxnSpPr>
          <p:nvPr/>
        </p:nvCxnSpPr>
        <p:spPr>
          <a:xfrm>
            <a:off x="7579637" y="2820201"/>
            <a:ext cx="722509" cy="17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70C453-111F-412C-90A1-0A6D8AAC863F}"/>
                  </a:ext>
                </a:extLst>
              </p:cNvPr>
              <p:cNvSpPr txBox="1"/>
              <p:nvPr/>
            </p:nvSpPr>
            <p:spPr>
              <a:xfrm>
                <a:off x="8230935" y="2783947"/>
                <a:ext cx="42581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70C453-111F-412C-90A1-0A6D8AAC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5" y="2783947"/>
                <a:ext cx="425814" cy="391582"/>
              </a:xfrm>
              <a:prstGeom prst="rect">
                <a:avLst/>
              </a:prstGeom>
              <a:blipFill>
                <a:blip r:embed="rId11"/>
                <a:stretch>
                  <a:fillRect r="-75714" b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3D4F1-E5A1-4B9D-9080-F20A93391594}"/>
              </a:ext>
            </a:extLst>
          </p:cNvPr>
          <p:cNvSpPr txBox="1"/>
          <p:nvPr/>
        </p:nvSpPr>
        <p:spPr>
          <a:xfrm>
            <a:off x="4811152" y="3936297"/>
            <a:ext cx="737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14: Safety Certificates formation for multi-agent systems path planning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465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2E2907-4DDD-4524-8916-B28D10A807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Path Planning for Multiagent system deployed to carry a fragile object to avoid Static Obstacles and reach Static Goal using RRT with Safety Certification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57DCC-8F09-4D28-93E1-759E617355EF}"/>
              </a:ext>
            </a:extLst>
          </p:cNvPr>
          <p:cNvSpPr txBox="1"/>
          <p:nvPr/>
        </p:nvSpPr>
        <p:spPr>
          <a:xfrm>
            <a:off x="534572" y="5902818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Formation Control for Multiple robots deployed to carry a fragile object from start to goal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Safe path planning for the robots along with the object carried by the robots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Modified RRT is giving safe path for the centroid of the formation of two robots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F1EB9-60D6-4F8D-A496-DFF77157083C}"/>
              </a:ext>
            </a:extLst>
          </p:cNvPr>
          <p:cNvSpPr txBox="1"/>
          <p:nvPr/>
        </p:nvSpPr>
        <p:spPr>
          <a:xfrm>
            <a:off x="3319976" y="5372133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15: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Node Sampling</a:t>
            </a:r>
            <a:endParaRPr lang="en-IN" dirty="0"/>
          </a:p>
        </p:txBody>
      </p:sp>
      <p:pic>
        <p:nvPicPr>
          <p:cNvPr id="7" name="final node sampli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0C66412-2AC8-4D6A-B3B0-CE063C353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2677" y="846408"/>
            <a:ext cx="3717441" cy="44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EA23A1-46D1-4FED-8D22-19CD2D53B24C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Confidence Interval</a:t>
            </a:r>
            <a:endParaRPr lang="en-US" sz="14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77F0FDD-0FA0-4E61-B59A-41C9DDBA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11" y="782669"/>
            <a:ext cx="5780928" cy="4335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1B52D-A5D4-4526-865C-53BF46D4E209}"/>
              </a:ext>
            </a:extLst>
          </p:cNvPr>
          <p:cNvSpPr txBox="1"/>
          <p:nvPr/>
        </p:nvSpPr>
        <p:spPr>
          <a:xfrm>
            <a:off x="561077" y="5385983"/>
            <a:ext cx="1219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The two robots can take any path in between red and blue paths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Green path is the path of the centroid of the multi-robot assembly, this path is generated by the </a:t>
            </a:r>
            <a:r>
              <a:rPr lang="en-US" b="1" dirty="0"/>
              <a:t>modified RRT </a:t>
            </a:r>
          </a:p>
        </p:txBody>
      </p:sp>
    </p:spTree>
    <p:extLst>
      <p:ext uri="{BB962C8B-B14F-4D97-AF65-F5344CB8AC3E}">
        <p14:creationId xmlns:p14="http://schemas.microsoft.com/office/powerpoint/2010/main" val="362534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C3C6A4-07E8-4A0C-BEF3-50241FE2B35B}"/>
              </a:ext>
            </a:extLst>
          </p:cNvPr>
          <p:cNvSpPr txBox="1"/>
          <p:nvPr/>
        </p:nvSpPr>
        <p:spPr>
          <a:xfrm>
            <a:off x="2051068" y="6125562"/>
            <a:ext cx="9245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Modified RRT is used to give safe path from start to goal in static environment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1" dirty="0"/>
              <a:t>Simulation </a:t>
            </a:r>
            <a:r>
              <a:rPr lang="en-US" sz="1800" b="1" dirty="0" err="1"/>
              <a:t>CoppeliaSim</a:t>
            </a:r>
            <a:r>
              <a:rPr lang="en-US" sz="1800" b="1" dirty="0"/>
              <a:t> (V-REP)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88EC1F-850B-471B-9FF5-E949FCFDD62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68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Path Planning for Multi-robot assembly deployed to carry a fragile object to avoid Static Obstacles and reach Static Goal using RRT with Safety Certification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F02F4-938B-4FE0-A605-E4034E9CF3B0}"/>
              </a:ext>
            </a:extLst>
          </p:cNvPr>
          <p:cNvSpPr txBox="1"/>
          <p:nvPr/>
        </p:nvSpPr>
        <p:spPr>
          <a:xfrm>
            <a:off x="2674734" y="5638489"/>
            <a:ext cx="746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16: VREP Simulation: two robots supposed to carry a fragile object</a:t>
            </a:r>
            <a:endParaRPr lang="en-IN" dirty="0"/>
          </a:p>
        </p:txBody>
      </p:sp>
      <p:pic>
        <p:nvPicPr>
          <p:cNvPr id="2" name="Safety certificates bonus vrep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03430EB-B581-4933-A778-063CEC9887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8414" y="768626"/>
            <a:ext cx="6146804" cy="46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97A2-82CA-4386-A162-2465C46B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28811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>
                <a:ea typeface="Calibri Light"/>
                <a:cs typeface="Calibri Light"/>
              </a:rPr>
              <a:t>Thank You</a:t>
            </a:r>
            <a:endParaRPr lang="en-US" sz="6600" b="1"/>
          </a:p>
        </p:txBody>
      </p:sp>
    </p:spTree>
    <p:extLst>
      <p:ext uri="{BB962C8B-B14F-4D97-AF65-F5344CB8AC3E}">
        <p14:creationId xmlns:p14="http://schemas.microsoft.com/office/powerpoint/2010/main" val="326377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6D1107-8CFF-B74B-B8D1-348ACCA9A958}"/>
              </a:ext>
            </a:extLst>
          </p:cNvPr>
          <p:cNvSpPr txBox="1"/>
          <p:nvPr/>
        </p:nvSpPr>
        <p:spPr>
          <a:xfrm>
            <a:off x="8628" y="224286"/>
            <a:ext cx="121891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/>
              <a:t>Efficient collision checking in sampling-based motion planning via safety certificates</a:t>
            </a:r>
            <a:endParaRPr lang="en-US" b="1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27FE4A2-D3E2-DD12-7929-BFD1041A1CD6}"/>
              </a:ext>
            </a:extLst>
          </p:cNvPr>
          <p:cNvSpPr txBox="1"/>
          <p:nvPr/>
        </p:nvSpPr>
        <p:spPr>
          <a:xfrm>
            <a:off x="8628" y="2407503"/>
            <a:ext cx="12183372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NewRomanPS"/>
              </a:rPr>
              <a:t>Computational bottleneck (collision checking) in sampling-based motion planning algorithms.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NewRomanP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NewRomanPS"/>
              </a:rPr>
              <a:t>Safety check has helped to reduce th</a:t>
            </a:r>
            <a:r>
              <a:rPr lang="en-US" sz="2400" dirty="0">
                <a:latin typeface="TimesNewRomanPS"/>
              </a:rPr>
              <a:t>e computational complexity for collision checking.</a:t>
            </a:r>
            <a:endParaRPr lang="en-IN" sz="2400" dirty="0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NewRomanP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NewRomanPS"/>
              </a:rPr>
              <a:t>Expected time spent on collision checking per iteration approaches zero (as the number of iterations approaches infinity)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NewRomanPS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575398E7-3E14-4CB9-1FCA-43EDFE6E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" y="6200595"/>
            <a:ext cx="495300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7588AD-694C-2E22-ECC1-E1DF3AB60A2A}"/>
              </a:ext>
            </a:extLst>
          </p:cNvPr>
          <p:cNvSpPr txBox="1"/>
          <p:nvPr/>
        </p:nvSpPr>
        <p:spPr>
          <a:xfrm>
            <a:off x="727494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IISc Bangalore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B60E8-CF6C-78B3-814F-8A244BD00ACB}"/>
              </a:ext>
            </a:extLst>
          </p:cNvPr>
          <p:cNvSpPr txBox="1"/>
          <p:nvPr/>
        </p:nvSpPr>
        <p:spPr>
          <a:xfrm>
            <a:off x="5287710" y="63077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Course Project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89A6D-9D3E-DC14-A25C-198E43BD00B3}"/>
              </a:ext>
            </a:extLst>
          </p:cNvPr>
          <p:cNvSpPr txBox="1"/>
          <p:nvPr/>
        </p:nvSpPr>
        <p:spPr>
          <a:xfrm>
            <a:off x="7997961" y="6316515"/>
            <a:ext cx="41422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88888"/>
                </a:solidFill>
                <a:ea typeface="Calibri"/>
                <a:cs typeface="Calibri"/>
              </a:rPr>
              <a:t>CP 230 Motion Planning for Autonomous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9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8">
            <a:extLst>
              <a:ext uri="{FF2B5EF4-FFF2-40B4-BE49-F238E27FC236}">
                <a16:creationId xmlns:a16="http://schemas.microsoft.com/office/drawing/2014/main" id="{F5B73305-3EFF-B70F-7FA9-32C65F9F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" y="6200595"/>
            <a:ext cx="4953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B1D7F-A67B-1452-FFD6-FF4373B51611}"/>
              </a:ext>
            </a:extLst>
          </p:cNvPr>
          <p:cNvSpPr txBox="1"/>
          <p:nvPr/>
        </p:nvSpPr>
        <p:spPr>
          <a:xfrm>
            <a:off x="727494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IISc Bangalore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E34602-C03B-807F-08E3-3224A96BF7E0}"/>
              </a:ext>
            </a:extLst>
          </p:cNvPr>
          <p:cNvSpPr txBox="1"/>
          <p:nvPr/>
        </p:nvSpPr>
        <p:spPr>
          <a:xfrm>
            <a:off x="5287710" y="63077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Course Project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78CE5-4BEF-BEEC-C128-58E12D65BEEB}"/>
              </a:ext>
            </a:extLst>
          </p:cNvPr>
          <p:cNvSpPr txBox="1"/>
          <p:nvPr/>
        </p:nvSpPr>
        <p:spPr>
          <a:xfrm>
            <a:off x="7997961" y="6316515"/>
            <a:ext cx="41422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88888"/>
                </a:solidFill>
                <a:ea typeface="Calibri"/>
                <a:cs typeface="Calibri"/>
              </a:rPr>
              <a:t>CP 230 Motion Planning for Autonomous Systems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73661-912C-41AC-BAF7-8A91D319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21" y="127691"/>
            <a:ext cx="6579614" cy="6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46C7-AC0F-41B5-AEB5-D8F51E3C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719"/>
            <a:ext cx="12192000" cy="759620"/>
          </a:xfrm>
        </p:spPr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86312" y="774614"/>
            <a:ext cx="2371725" cy="63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Interface</a:t>
            </a:r>
            <a:endParaRPr lang="en-IN" dirty="0"/>
          </a:p>
        </p:txBody>
      </p:sp>
      <p:cxnSp>
        <p:nvCxnSpPr>
          <p:cNvPr id="6" name="Straight Connector 5"/>
          <p:cNvCxnSpPr>
            <a:stCxn id="4" idx="2"/>
            <a:endCxn id="15" idx="0"/>
          </p:cNvCxnSpPr>
          <p:nvPr/>
        </p:nvCxnSpPr>
        <p:spPr>
          <a:xfrm flipH="1">
            <a:off x="3354974" y="1405144"/>
            <a:ext cx="2617201" cy="561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2"/>
          </p:cNvCxnSpPr>
          <p:nvPr/>
        </p:nvCxnSpPr>
        <p:spPr>
          <a:xfrm>
            <a:off x="5972175" y="1405144"/>
            <a:ext cx="0" cy="1275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13" idx="0"/>
          </p:cNvCxnSpPr>
          <p:nvPr/>
        </p:nvCxnSpPr>
        <p:spPr>
          <a:xfrm>
            <a:off x="5972175" y="1405144"/>
            <a:ext cx="2717305" cy="56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03617" y="1966362"/>
            <a:ext cx="2371725" cy="63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V-REP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786312" y="1966362"/>
            <a:ext cx="2371725" cy="63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RRT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2169111" y="1966361"/>
            <a:ext cx="2371725" cy="63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en-IN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5D324B8-6242-4DBA-AF53-210B67B0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6" y="2965482"/>
            <a:ext cx="10515600" cy="36272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Modified RRT</a:t>
            </a:r>
          </a:p>
          <a:p>
            <a:pPr lvl="1"/>
            <a:r>
              <a:rPr lang="en-US" dirty="0"/>
              <a:t>Give a trajectory from start to goal</a:t>
            </a:r>
          </a:p>
          <a:p>
            <a:pPr lvl="1"/>
            <a:r>
              <a:rPr lang="en-US" dirty="0"/>
              <a:t>The waypoints of the trajectory are stored as csv file and would be called by main function</a:t>
            </a:r>
          </a:p>
          <a:p>
            <a:r>
              <a:rPr lang="en-US" sz="2400" dirty="0"/>
              <a:t>Controller</a:t>
            </a:r>
          </a:p>
          <a:p>
            <a:pPr lvl="1"/>
            <a:r>
              <a:rPr lang="en-US" sz="2400" dirty="0"/>
              <a:t>PD controller to track the trajectory given by th</a:t>
            </a:r>
            <a:r>
              <a:rPr lang="en-US" dirty="0"/>
              <a:t>e Modified RRT</a:t>
            </a:r>
          </a:p>
          <a:p>
            <a:r>
              <a:rPr lang="en-US" sz="2400" dirty="0"/>
              <a:t>V-REP</a:t>
            </a:r>
          </a:p>
          <a:p>
            <a:pPr lvl="1"/>
            <a:r>
              <a:rPr lang="en-US" dirty="0"/>
              <a:t>An environment with obstacles is created</a:t>
            </a:r>
          </a:p>
          <a:p>
            <a:pPr lvl="1"/>
            <a:r>
              <a:rPr lang="en-US" dirty="0"/>
              <a:t>Connect V-REP to MATLAB</a:t>
            </a:r>
          </a:p>
        </p:txBody>
      </p:sp>
    </p:spTree>
    <p:extLst>
      <p:ext uri="{BB962C8B-B14F-4D97-AF65-F5344CB8AC3E}">
        <p14:creationId xmlns:p14="http://schemas.microsoft.com/office/powerpoint/2010/main" val="288133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2E15B81-2358-E513-A42A-32D5C8C5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11245"/>
            <a:ext cx="5057954" cy="5044756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BFFCD533-419C-2073-D403-F01B3F68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1" y="6200595"/>
            <a:ext cx="4953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86CFB1-0083-C5E1-5042-E7A4B5F1241E}"/>
              </a:ext>
            </a:extLst>
          </p:cNvPr>
          <p:cNvSpPr txBox="1"/>
          <p:nvPr/>
        </p:nvSpPr>
        <p:spPr>
          <a:xfrm>
            <a:off x="727494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IISc Bangalore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94F78-C619-5A27-5B71-7DEFE5A22E56}"/>
              </a:ext>
            </a:extLst>
          </p:cNvPr>
          <p:cNvSpPr txBox="1"/>
          <p:nvPr/>
        </p:nvSpPr>
        <p:spPr>
          <a:xfrm>
            <a:off x="5287710" y="63077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Course Project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0EF54-0AB9-30BD-936D-E9195E3E0422}"/>
              </a:ext>
            </a:extLst>
          </p:cNvPr>
          <p:cNvSpPr txBox="1"/>
          <p:nvPr/>
        </p:nvSpPr>
        <p:spPr>
          <a:xfrm>
            <a:off x="7997961" y="6316515"/>
            <a:ext cx="41422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88888"/>
                </a:solidFill>
                <a:ea typeface="Calibri"/>
                <a:cs typeface="Calibri"/>
              </a:rPr>
              <a:t>CP 230 Motion Planning for Autonomous Systems</a:t>
            </a:r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0E336D0-930C-4418-AB9F-D3715C989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3" r="6621" b="4328"/>
          <a:stretch/>
        </p:blipFill>
        <p:spPr>
          <a:xfrm>
            <a:off x="5340140" y="216351"/>
            <a:ext cx="2742255" cy="2674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496651-9FDC-4002-A69E-A295EC30AB9E}"/>
              </a:ext>
            </a:extLst>
          </p:cNvPr>
          <p:cNvSpPr txBox="1"/>
          <p:nvPr/>
        </p:nvSpPr>
        <p:spPr>
          <a:xfrm>
            <a:off x="6093247" y="5672725"/>
            <a:ext cx="531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 Step-by-step implementation of algorithm 1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88B67751-0AC1-498D-B2EB-46E5414C1E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8435" r="4560" b="4328"/>
          <a:stretch/>
        </p:blipFill>
        <p:spPr>
          <a:xfrm>
            <a:off x="8606061" y="113928"/>
            <a:ext cx="2926080" cy="2878869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D955CA7B-95EE-4E80-A318-E44D5D57AB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9576" r="5522" b="5544"/>
          <a:stretch/>
        </p:blipFill>
        <p:spPr>
          <a:xfrm>
            <a:off x="6877012" y="2899095"/>
            <a:ext cx="2742255" cy="26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3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415EAE2F-990F-4751-92AA-C4A76F56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74" y="6958"/>
            <a:ext cx="4928558" cy="3857494"/>
          </a:xfrm>
          <a:prstGeom prst="rect">
            <a:avLst/>
          </a:prstGeom>
        </p:spPr>
      </p:pic>
      <p:pic>
        <p:nvPicPr>
          <p:cNvPr id="8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82BAD87-78CE-4566-9227-8FC248D3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7" y="3853601"/>
            <a:ext cx="4598139" cy="3011442"/>
          </a:xfrm>
          <a:prstGeom prst="rect">
            <a:avLst/>
          </a:prstGeom>
        </p:spPr>
      </p:pic>
      <p:pic>
        <p:nvPicPr>
          <p:cNvPr id="10" name="Picture 9" descr="Diagram, venn diagram&#10;&#10;Description automatically generated">
            <a:extLst>
              <a:ext uri="{FF2B5EF4-FFF2-40B4-BE49-F238E27FC236}">
                <a16:creationId xmlns:a16="http://schemas.microsoft.com/office/drawing/2014/main" id="{48B47C68-8C64-4B2B-8E8C-DFA141FE4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0" y="117960"/>
            <a:ext cx="3180692" cy="2228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69CA13-9655-4EAD-A1DD-9C2D619C0156}"/>
              </a:ext>
            </a:extLst>
          </p:cNvPr>
          <p:cNvSpPr txBox="1"/>
          <p:nvPr/>
        </p:nvSpPr>
        <p:spPr>
          <a:xfrm>
            <a:off x="6096000" y="6047523"/>
            <a:ext cx="600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 Step-by-step implementation of algorithm 2 and 3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B037204-9A7A-492D-A9BF-4204699C50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9716" r="5156" b="6226"/>
          <a:stretch/>
        </p:blipFill>
        <p:spPr>
          <a:xfrm>
            <a:off x="7086181" y="2446823"/>
            <a:ext cx="3635050" cy="35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8D09E7-CCA8-1737-591D-ADB22D06CB57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Path Planning for Quadrotor: RRT with Safety Certification </a:t>
            </a:r>
            <a:endParaRPr lang="en-US" sz="1400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0F24F3D-22A3-F10B-88BA-3D5881B0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3" r="8592" b="8500"/>
          <a:stretch/>
        </p:blipFill>
        <p:spPr>
          <a:xfrm>
            <a:off x="498612" y="880889"/>
            <a:ext cx="5326778" cy="2532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AE9A9-D3C7-40C7-7722-F9EFE04E0AB7}"/>
              </a:ext>
            </a:extLst>
          </p:cNvPr>
          <p:cNvSpPr txBox="1"/>
          <p:nvPr/>
        </p:nvSpPr>
        <p:spPr>
          <a:xfrm>
            <a:off x="-3157" y="3420068"/>
            <a:ext cx="67662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Figure 5: PD Controller for trajectory tracking with 6DOF Quadrotor Model</a:t>
            </a:r>
            <a:endParaRPr lang="en-US" sz="2000" dirty="0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170FA5-A907-FDF1-AFCD-7FF878D2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61" y="978394"/>
            <a:ext cx="3602243" cy="2349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DDAEF-8BC6-9A0C-E8BF-F55B9BE9ECE4}"/>
              </a:ext>
            </a:extLst>
          </p:cNvPr>
          <p:cNvSpPr txBox="1"/>
          <p:nvPr/>
        </p:nvSpPr>
        <p:spPr>
          <a:xfrm>
            <a:off x="6696456" y="3414882"/>
            <a:ext cx="51913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Figure 6: Avoid Static obstacles and reach  a static target 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8EE30-7CA6-5337-0DB9-E4AA5C92ADAD}"/>
              </a:ext>
            </a:extLst>
          </p:cNvPr>
          <p:cNvSpPr txBox="1"/>
          <p:nvPr/>
        </p:nvSpPr>
        <p:spPr>
          <a:xfrm>
            <a:off x="2499" y="3966171"/>
            <a:ext cx="1218700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rgbClr val="C00000"/>
                </a:solidFill>
                <a:cs typeface="Calibri"/>
              </a:rPr>
              <a:t>Objective</a:t>
            </a:r>
          </a:p>
          <a:p>
            <a:pPr algn="just">
              <a:buChar char="•"/>
            </a:pPr>
            <a:r>
              <a:rPr lang="en-US" sz="2400">
                <a:cs typeface="Calibri"/>
              </a:rPr>
              <a:t>Implement </a:t>
            </a:r>
            <a:r>
              <a:rPr lang="en-US" sz="2400" b="1">
                <a:cs typeface="Calibri"/>
              </a:rPr>
              <a:t>RRT </a:t>
            </a:r>
            <a:r>
              <a:rPr lang="en-US" sz="2400">
                <a:cs typeface="Calibri"/>
              </a:rPr>
              <a:t>with </a:t>
            </a:r>
            <a:r>
              <a:rPr lang="en-US" sz="2400" b="1">
                <a:cs typeface="Calibri"/>
              </a:rPr>
              <a:t>Safety Certification for collision checking </a:t>
            </a:r>
            <a:r>
              <a:rPr lang="en-US" sz="2400">
                <a:cs typeface="Calibri"/>
              </a:rPr>
              <a:t>to generate trajectory by </a:t>
            </a:r>
            <a:r>
              <a:rPr lang="en-US" sz="2400" b="1">
                <a:cs typeface="Calibri"/>
              </a:rPr>
              <a:t>avoiding static obstacles </a:t>
            </a:r>
            <a:r>
              <a:rPr lang="en-US" sz="2400">
                <a:cs typeface="Calibri"/>
              </a:rPr>
              <a:t>and </a:t>
            </a:r>
            <a:r>
              <a:rPr lang="en-US" sz="2400" b="1">
                <a:cs typeface="Calibri"/>
              </a:rPr>
              <a:t>reach static target</a:t>
            </a:r>
            <a:endParaRPr lang="en-US" sz="2400" b="1">
              <a:ea typeface="Calibri"/>
              <a:cs typeface="Calibri"/>
            </a:endParaRPr>
          </a:p>
          <a:p>
            <a:pPr algn="just">
              <a:buChar char="•"/>
            </a:pPr>
            <a:r>
              <a:rPr lang="en-US" sz="2400">
                <a:cs typeface="Calibri"/>
              </a:rPr>
              <a:t>Implement </a:t>
            </a:r>
            <a:r>
              <a:rPr lang="en-US" sz="2400" b="1">
                <a:cs typeface="Calibri"/>
              </a:rPr>
              <a:t>6 DOF Quadrotor with PD Controller </a:t>
            </a:r>
            <a:r>
              <a:rPr lang="en-US" sz="2400">
                <a:cs typeface="Calibri"/>
              </a:rPr>
              <a:t>for </a:t>
            </a:r>
            <a:r>
              <a:rPr lang="en-US" sz="2400" b="1">
                <a:cs typeface="Calibri"/>
              </a:rPr>
              <a:t>trajectory tracking </a:t>
            </a:r>
            <a:r>
              <a:rPr lang="en-US" sz="2400">
                <a:cs typeface="Calibri"/>
              </a:rPr>
              <a:t>for Quadrotor </a:t>
            </a:r>
            <a:endParaRPr lang="en-US"/>
          </a:p>
          <a:p>
            <a:pPr algn="just">
              <a:buChar char="•"/>
            </a:pPr>
            <a:r>
              <a:rPr lang="en-US" sz="2400">
                <a:cs typeface="Calibri"/>
              </a:rPr>
              <a:t>Simulation in </a:t>
            </a:r>
            <a:r>
              <a:rPr lang="en-US" sz="2400" b="1">
                <a:cs typeface="Calibri"/>
              </a:rPr>
              <a:t>MATLAB</a:t>
            </a:r>
            <a:r>
              <a:rPr lang="en-US" sz="2400">
                <a:cs typeface="Calibri"/>
              </a:rPr>
              <a:t> and </a:t>
            </a:r>
            <a:r>
              <a:rPr lang="en-US" sz="2400" b="1" err="1">
                <a:cs typeface="Calibri"/>
              </a:rPr>
              <a:t>CoppeliaSim</a:t>
            </a:r>
            <a:r>
              <a:rPr lang="en-US" sz="2400">
                <a:cs typeface="Calibri"/>
              </a:rPr>
              <a:t> (V-REP)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1C7F5E94-3571-5CC3-4EC9-4EBC48E4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1" y="6200595"/>
            <a:ext cx="495300" cy="495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04B572-C207-14F4-1518-1DD705FA0895}"/>
              </a:ext>
            </a:extLst>
          </p:cNvPr>
          <p:cNvSpPr txBox="1"/>
          <p:nvPr/>
        </p:nvSpPr>
        <p:spPr>
          <a:xfrm>
            <a:off x="727494" y="632028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IISc Bangalore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B1EF4-B41C-2352-2CF6-D2344CD8E52C}"/>
              </a:ext>
            </a:extLst>
          </p:cNvPr>
          <p:cNvSpPr txBox="1"/>
          <p:nvPr/>
        </p:nvSpPr>
        <p:spPr>
          <a:xfrm>
            <a:off x="5287710" y="630779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888888"/>
                </a:solidFill>
                <a:ea typeface="Calibri"/>
                <a:cs typeface="Calibri"/>
              </a:rPr>
              <a:t>Course Project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34CAC6-03BA-A6F5-D395-AFD4100BE20F}"/>
              </a:ext>
            </a:extLst>
          </p:cNvPr>
          <p:cNvSpPr txBox="1"/>
          <p:nvPr/>
        </p:nvSpPr>
        <p:spPr>
          <a:xfrm>
            <a:off x="7997961" y="6316515"/>
            <a:ext cx="41422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88888"/>
                </a:solidFill>
                <a:ea typeface="Calibri"/>
                <a:cs typeface="Calibri"/>
              </a:rPr>
              <a:t>CP 230 Motion Planning for Autonomous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0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andom node sampling">
            <a:hlinkClick r:id="" action="ppaction://media"/>
            <a:extLst>
              <a:ext uri="{FF2B5EF4-FFF2-40B4-BE49-F238E27FC236}">
                <a16:creationId xmlns:a16="http://schemas.microsoft.com/office/drawing/2014/main" id="{F0AF9205-E01F-4A02-B380-2D10C0FEAF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042" end="7530"/>
                </p14:media>
              </p:ext>
            </p:extLst>
          </p:nvPr>
        </p:nvPicPr>
        <p:blipFill rotWithShape="1">
          <a:blip r:embed="rId4"/>
          <a:srcRect l="31500" t="38764" r="36884" b="19986"/>
          <a:stretch/>
        </p:blipFill>
        <p:spPr>
          <a:xfrm>
            <a:off x="3393840" y="725356"/>
            <a:ext cx="5130728" cy="3763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8A897A-A287-452B-A58E-21F85D9AEAB6}"/>
              </a:ext>
            </a:extLst>
          </p:cNvPr>
          <p:cNvSpPr txBox="1"/>
          <p:nvPr/>
        </p:nvSpPr>
        <p:spPr>
          <a:xfrm>
            <a:off x="2499" y="64957"/>
            <a:ext cx="12187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Modified RRT: Efficient Collision checking in node sampling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C14E8-F6F9-459F-AC7E-D17C2015565A}"/>
              </a:ext>
            </a:extLst>
          </p:cNvPr>
          <p:cNvSpPr txBox="1"/>
          <p:nvPr/>
        </p:nvSpPr>
        <p:spPr>
          <a:xfrm>
            <a:off x="398584" y="4978873"/>
            <a:ext cx="113948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Green circles are the safety certificates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If any newly sample node lies inside the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reen circle, it is implicitly declared to be collision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/>
              <a:t>Explicit collision check need to perform if newly sample node doesn't lie inside the green circles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A2140-0720-4A1B-AEA0-6BFE1ECDC335}"/>
              </a:ext>
            </a:extLst>
          </p:cNvPr>
          <p:cNvSpPr txBox="1"/>
          <p:nvPr/>
        </p:nvSpPr>
        <p:spPr>
          <a:xfrm>
            <a:off x="4526279" y="4357639"/>
            <a:ext cx="346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7: Efficient node 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3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166BC5-D879-4A0B-8787-FB5F59AC6DE3}"/>
              </a:ext>
            </a:extLst>
          </p:cNvPr>
          <p:cNvSpPr txBox="1"/>
          <p:nvPr/>
        </p:nvSpPr>
        <p:spPr>
          <a:xfrm>
            <a:off x="2499" y="64957"/>
            <a:ext cx="121870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cs typeface="Calibri"/>
              </a:rPr>
              <a:t>Execution time comparison of RRT(w/o SC) and Modified RRT with SC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255DB-2F20-4714-8841-79E3CBF74B2C}"/>
              </a:ext>
            </a:extLst>
          </p:cNvPr>
          <p:cNvSpPr txBox="1"/>
          <p:nvPr/>
        </p:nvSpPr>
        <p:spPr>
          <a:xfrm>
            <a:off x="36915" y="548563"/>
            <a:ext cx="121870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SC: Safety Certification</a:t>
            </a:r>
            <a:endParaRPr lang="en-US" sz="105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6F8825-650D-4F04-A912-034CF8B8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32" y="924759"/>
            <a:ext cx="4848485" cy="3636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D9E6B-D824-4CE7-BB50-75EAB9A95402}"/>
              </a:ext>
            </a:extLst>
          </p:cNvPr>
          <p:cNvSpPr txBox="1"/>
          <p:nvPr/>
        </p:nvSpPr>
        <p:spPr>
          <a:xfrm>
            <a:off x="398584" y="4978873"/>
            <a:ext cx="113948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</a:rPr>
              <a:t>In absence of goal node: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</a:rPr>
              <a:t>100, 500, 750 and 1000 nodes are sampled with SC and without SC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u="sng" dirty="0">
                <a:latin typeface="Times New Roman" panose="02020603050405020304" pitchFamily="18" charset="0"/>
              </a:rPr>
              <a:t>Observed</a:t>
            </a:r>
            <a:r>
              <a:rPr lang="en-IN" sz="2400" dirty="0">
                <a:latin typeface="Times New Roman" panose="02020603050405020304" pitchFamily="18" charset="0"/>
              </a:rPr>
              <a:t>: Execution time of RRT algorithm reduced significantly</a:t>
            </a:r>
            <a:endParaRPr lang="en-IN" sz="24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4FF47-E76C-4889-9F2B-27E828449FCA}"/>
              </a:ext>
            </a:extLst>
          </p:cNvPr>
          <p:cNvSpPr txBox="1"/>
          <p:nvPr/>
        </p:nvSpPr>
        <p:spPr>
          <a:xfrm>
            <a:off x="4301196" y="4582723"/>
            <a:ext cx="3464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8: Efficient node 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6108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3505</TotalTime>
  <Words>948</Words>
  <Application>Microsoft Office PowerPoint</Application>
  <PresentationFormat>Widescreen</PresentationFormat>
  <Paragraphs>121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TimesNewRomanPS</vt:lpstr>
      <vt:lpstr>office theme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suprakas saren</dc:creator>
  <cp:lastModifiedBy>Lokesh Bansal</cp:lastModifiedBy>
  <cp:revision>27</cp:revision>
  <dcterms:created xsi:type="dcterms:W3CDTF">2022-04-11T02:08:55Z</dcterms:created>
  <dcterms:modified xsi:type="dcterms:W3CDTF">2022-05-01T19:54:24Z</dcterms:modified>
</cp:coreProperties>
</file>